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12"/>
  </p:notesMasterIdLst>
  <p:handoutMasterIdLst>
    <p:handoutMasterId r:id="rId13"/>
  </p:handoutMasterIdLst>
  <p:sldIdLst>
    <p:sldId id="493" r:id="rId2"/>
    <p:sldId id="546" r:id="rId3"/>
    <p:sldId id="547" r:id="rId4"/>
    <p:sldId id="548" r:id="rId5"/>
    <p:sldId id="549" r:id="rId6"/>
    <p:sldId id="550" r:id="rId7"/>
    <p:sldId id="551" r:id="rId8"/>
    <p:sldId id="552" r:id="rId9"/>
    <p:sldId id="553" r:id="rId10"/>
    <p:sldId id="537" r:id="rId11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rrmann, Cynthia A.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F4F97"/>
    <a:srgbClr val="F6CE86"/>
    <a:srgbClr val="AEF8E5"/>
    <a:srgbClr val="0A8464"/>
    <a:srgbClr val="0DB78A"/>
    <a:srgbClr val="D68F10"/>
    <a:srgbClr val="F1B13D"/>
    <a:srgbClr val="10D6A2"/>
    <a:srgbClr val="2DEFBC"/>
    <a:srgbClr val="11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8" autoAdjust="0"/>
    <p:restoredTop sz="96340" autoAdjust="0"/>
  </p:normalViewPr>
  <p:slideViewPr>
    <p:cSldViewPr snapToGrid="0">
      <p:cViewPr>
        <p:scale>
          <a:sx n="300" d="100"/>
          <a:sy n="300" d="100"/>
        </p:scale>
        <p:origin x="1448" y="3328"/>
      </p:cViewPr>
      <p:guideLst>
        <p:guide orient="horz" pos="905"/>
        <p:guide orient="horz" pos="4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12/9/15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12/9/15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 smtClean="0"/>
              <a:t>Authors Name</a:t>
            </a:r>
          </a:p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68385" y="6416000"/>
            <a:ext cx="4503614" cy="4355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LLNL-PRES-XXXXXX</a:t>
            </a: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  <a:endParaRPr lang="en-US" sz="700" kern="1200" dirty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52E56E0-3516-F147-A306-76B1919F4EC3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85EC92-6870-D848-8D72-E862C98E8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52E56E0-3516-F147-A306-76B1919F4EC3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85EC92-6870-D848-8D72-E862C98E8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55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5" Type="http://schemas.microsoft.com/office/2007/relationships/hdphoto" Target="../media/hdphoto1.wdp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 smtClean="0">
                <a:latin typeface="Arial"/>
                <a:cs typeface="Arial"/>
              </a:rPr>
              <a:t>LLNL-PRES-xxxxxx</a:t>
            </a: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4">
            <a:alphaModFix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8" y="649632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  <p:sldLayoutId id="2147483725" r:id="rId11"/>
    <p:sldLayoutId id="2147483726" r:id="rId12"/>
  </p:sldLayoutIdLst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acme.globuscs.info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Publication Working Team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58738" indent="-1588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ESGF F2F  December 9, 2015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b="1" dirty="0" smtClean="0"/>
              <a:t>Sasha Ames </a:t>
            </a:r>
            <a:r>
              <a:rPr lang="en-US" dirty="0" smtClean="0"/>
              <a:t>(LLNL), </a:t>
            </a:r>
            <a:br>
              <a:rPr lang="en-US" dirty="0" smtClean="0"/>
            </a:br>
            <a:r>
              <a:rPr lang="en-US" dirty="0" err="1" smtClean="0"/>
              <a:t>Rachana</a:t>
            </a:r>
            <a:r>
              <a:rPr lang="en-US" dirty="0" smtClean="0"/>
              <a:t> </a:t>
            </a:r>
            <a:r>
              <a:rPr lang="en-US" dirty="0" err="1"/>
              <a:t>Ananthakrishanan</a:t>
            </a:r>
            <a:r>
              <a:rPr lang="en-US" dirty="0"/>
              <a:t>, Lukasz </a:t>
            </a:r>
            <a:r>
              <a:rPr lang="en-US" dirty="0" err="1"/>
              <a:t>Lacinski</a:t>
            </a:r>
            <a:r>
              <a:rPr lang="en-US" dirty="0"/>
              <a:t> </a:t>
            </a:r>
            <a:r>
              <a:rPr lang="en-US" dirty="0" smtClean="0"/>
              <a:t>(ANL)</a:t>
            </a: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492103" y="3640568"/>
            <a:ext cx="3278508" cy="397500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endParaRPr lang="en-US" sz="1600" dirty="0">
              <a:cs typeface="Lucida Handwriting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we 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Developers, expert users, data managers, node administrators, with a common focus on publication-related concerns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People: Sasha, </a:t>
            </a:r>
            <a:r>
              <a:rPr lang="en-US" dirty="0" err="1" smtClean="0"/>
              <a:t>Rachana</a:t>
            </a:r>
            <a:r>
              <a:rPr lang="en-US" dirty="0" smtClean="0"/>
              <a:t>, Lukasz, Guillaume (IPSL), </a:t>
            </a:r>
            <a:br>
              <a:rPr lang="en-US" dirty="0" smtClean="0"/>
            </a:br>
            <a:r>
              <a:rPr lang="en-US" dirty="0" smtClean="0"/>
              <a:t>Ag, Alan I. (CEDA) Katharina, Hans (DKRZ), </a:t>
            </a:r>
            <a:r>
              <a:rPr lang="en-US" dirty="0" err="1" smtClean="0"/>
              <a:t>Serguei</a:t>
            </a:r>
            <a:r>
              <a:rPr lang="en-US" dirty="0" smtClean="0"/>
              <a:t> (GFDL), </a:t>
            </a:r>
            <a:r>
              <a:rPr lang="en-US" dirty="0" err="1" smtClean="0"/>
              <a:t>Georgi</a:t>
            </a:r>
            <a:r>
              <a:rPr lang="en-US" dirty="0" smtClean="0"/>
              <a:t> (NOAA),  John H. (ORNL) , Luca (JPL/ESRL), </a:t>
            </a:r>
            <a:br>
              <a:rPr lang="en-US" dirty="0" smtClean="0"/>
            </a:br>
            <a:r>
              <a:rPr lang="en-US" dirty="0" smtClean="0"/>
              <a:t>Michael K. (</a:t>
            </a:r>
            <a:r>
              <a:rPr lang="en-US" dirty="0" err="1" smtClean="0"/>
              <a:t>LiU</a:t>
            </a:r>
            <a:r>
              <a:rPr lang="en-US" dirty="0" smtClean="0"/>
              <a:t>), Claire (ANU)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05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PWT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Maintenance and enhancements to </a:t>
            </a:r>
            <a:r>
              <a:rPr lang="en-US" dirty="0" err="1" smtClean="0"/>
              <a:t>esg</a:t>
            </a:r>
            <a:r>
              <a:rPr lang="en-US" dirty="0" smtClean="0"/>
              <a:t>-publisher script suite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No fundamental changes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Remains cornerstone for following developments</a:t>
            </a:r>
          </a:p>
          <a:p>
            <a:r>
              <a:rPr lang="en-US" dirty="0" smtClean="0"/>
              <a:t>Remote publication services Web UI and API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Poised to expand the publisher user based</a:t>
            </a:r>
          </a:p>
          <a:p>
            <a:r>
              <a:rPr lang="en-US" dirty="0" smtClean="0"/>
              <a:t>Workflow discussion and report (Paris 2015 October code sprint)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53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Publisher in ESGF 2.x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Compatibility </a:t>
            </a:r>
            <a:r>
              <a:rPr lang="en-US" dirty="0"/>
              <a:t>with changes part of the 2</a:t>
            </a:r>
            <a:r>
              <a:rPr lang="en-US" dirty="0" smtClean="0"/>
              <a:t>.x </a:t>
            </a:r>
            <a:r>
              <a:rPr lang="en-US" dirty="0"/>
              <a:t>stack, e.g.. </a:t>
            </a:r>
            <a:r>
              <a:rPr lang="en-US" dirty="0" smtClean="0"/>
              <a:t>THREDDS recheck, </a:t>
            </a:r>
            <a:r>
              <a:rPr lang="en-US" dirty="0" err="1" smtClean="0"/>
              <a:t>openSSL</a:t>
            </a:r>
            <a:r>
              <a:rPr lang="en-US" dirty="0" smtClean="0"/>
              <a:t> v1.01</a:t>
            </a:r>
            <a:endParaRPr lang="en-US" dirty="0"/>
          </a:p>
          <a:p>
            <a:r>
              <a:rPr lang="en-US" dirty="0" smtClean="0"/>
              <a:t>Parallel checksums for map creation</a:t>
            </a:r>
          </a:p>
          <a:p>
            <a:r>
              <a:rPr lang="en-US" dirty="0" smtClean="0"/>
              <a:t>Better </a:t>
            </a:r>
            <a:r>
              <a:rPr lang="en-US" dirty="0"/>
              <a:t>support to ingest version tags</a:t>
            </a:r>
          </a:p>
          <a:p>
            <a:r>
              <a:rPr lang="en-US" dirty="0" smtClean="0"/>
              <a:t>Add </a:t>
            </a:r>
            <a:r>
              <a:rPr lang="en-US" dirty="0"/>
              <a:t>optional facets to published data sets</a:t>
            </a:r>
          </a:p>
          <a:p>
            <a:r>
              <a:rPr lang="en-US" dirty="0" smtClean="0"/>
              <a:t>Heterogeneous </a:t>
            </a:r>
            <a:r>
              <a:rPr lang="en-US" dirty="0"/>
              <a:t>data support within a project (for ACME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Non-</a:t>
            </a:r>
            <a:r>
              <a:rPr lang="en-US" dirty="0" err="1" smtClean="0"/>
              <a:t>netCDF</a:t>
            </a:r>
            <a:r>
              <a:rPr lang="en-US" dirty="0" smtClean="0"/>
              <a:t> files</a:t>
            </a:r>
          </a:p>
          <a:p>
            <a:r>
              <a:rPr lang="en-US" dirty="0" err="1" smtClean="0"/>
              <a:t>Esg.ini</a:t>
            </a:r>
            <a:r>
              <a:rPr lang="en-US" dirty="0"/>
              <a:t> </a:t>
            </a:r>
            <a:r>
              <a:rPr lang="en-US" dirty="0" smtClean="0"/>
              <a:t>(master publisher </a:t>
            </a:r>
            <a:r>
              <a:rPr lang="en-US" dirty="0" err="1" smtClean="0"/>
              <a:t>config</a:t>
            </a:r>
            <a:r>
              <a:rPr lang="en-US" dirty="0" smtClean="0"/>
              <a:t>) file defaults cleanup</a:t>
            </a:r>
          </a:p>
          <a:p>
            <a:pPr marL="57150" indent="0">
              <a:buNone/>
            </a:pPr>
            <a:endParaRPr lang="en-US" dirty="0" smtClean="0"/>
          </a:p>
          <a:p>
            <a:pPr lvl="2">
              <a:buFont typeface="Wingdings" charset="2"/>
              <a:buChar char="v"/>
            </a:pPr>
            <a:r>
              <a:rPr lang="en-US" dirty="0" smtClean="0"/>
              <a:t>Thanks to Katharina for many of these contributions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70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Publication workflow at IS-ENES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Comprehensive CMIP6 workflow documentation with stakeholder/participant identification</a:t>
            </a:r>
          </a:p>
          <a:p>
            <a:r>
              <a:rPr lang="en-US" dirty="0" smtClean="0"/>
              <a:t>Recommendation of changes to publisher tool</a:t>
            </a:r>
          </a:p>
          <a:p>
            <a:r>
              <a:rPr lang="en-US" dirty="0" smtClean="0"/>
              <a:t>Best practices for publisher operations</a:t>
            </a:r>
          </a:p>
          <a:p>
            <a:r>
              <a:rPr lang="en-US" dirty="0" smtClean="0"/>
              <a:t>PGSQL schema updates for errata and PID integration</a:t>
            </a:r>
          </a:p>
          <a:p>
            <a:r>
              <a:rPr lang="en-US" dirty="0"/>
              <a:t>D</a:t>
            </a:r>
            <a:r>
              <a:rPr lang="en-US" dirty="0" smtClean="0"/>
              <a:t>esign of publication test suite (CEDA)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Consistency checks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Various granularities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Publishing and </a:t>
            </a:r>
            <a:r>
              <a:rPr lang="en-US" dirty="0" err="1" smtClean="0"/>
              <a:t>unpublishing</a:t>
            </a:r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dirty="0" smtClean="0"/>
              <a:t>Parallel publication testing</a:t>
            </a:r>
          </a:p>
          <a:p>
            <a:pPr lvl="1"/>
            <a:endParaRPr lang="en-US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27053" r="-270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3810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Dataset Ingestion Service via Web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http://acme.globuscs.info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Publication </a:t>
            </a:r>
            <a:r>
              <a:rPr lang="en-US" dirty="0"/>
              <a:t>workflow: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User </a:t>
            </a:r>
            <a:r>
              <a:rPr lang="en-US" dirty="0"/>
              <a:t>chooses data node to publish to and sets searchable metadata (facets)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Submits </a:t>
            </a:r>
            <a:r>
              <a:rPr lang="en-US" dirty="0"/>
              <a:t>publication and is notified of status</a:t>
            </a:r>
          </a:p>
          <a:p>
            <a:r>
              <a:rPr lang="en-US" dirty="0" smtClean="0"/>
              <a:t>Service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dirty="0" smtClean="0"/>
              <a:t>Transfer </a:t>
            </a:r>
            <a:r>
              <a:rPr lang="en-US" dirty="0"/>
              <a:t>datasets from compute resources to the ESGF data node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Scan </a:t>
            </a:r>
            <a:r>
              <a:rPr lang="en-US" dirty="0"/>
              <a:t>transferred files, generate THREDDS catalog, publish to </a:t>
            </a:r>
            <a:r>
              <a:rPr lang="en-US" dirty="0" err="1"/>
              <a:t>Solr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dirty="0" smtClean="0"/>
              <a:t>Status </a:t>
            </a:r>
            <a:r>
              <a:rPr lang="en-US" dirty="0"/>
              <a:t>update on the web UI and email notification to users</a:t>
            </a:r>
          </a:p>
          <a:p>
            <a:r>
              <a:rPr lang="en-US" dirty="0" smtClean="0"/>
              <a:t>Used </a:t>
            </a:r>
            <a:r>
              <a:rPr lang="en-US" dirty="0"/>
              <a:t>by ACME project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Published </a:t>
            </a:r>
            <a:r>
              <a:rPr lang="en-US" dirty="0"/>
              <a:t>the </a:t>
            </a:r>
            <a:r>
              <a:rPr lang="en-US" dirty="0" err="1"/>
              <a:t>amip</a:t>
            </a:r>
            <a:r>
              <a:rPr lang="en-US" dirty="0"/>
              <a:t> ne30 and ne120 datasets - about 25 TB of data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Talk </a:t>
            </a:r>
            <a:r>
              <a:rPr lang="en-US" dirty="0"/>
              <a:t>to Lukasz for demos</a:t>
            </a:r>
          </a:p>
          <a:p>
            <a:endParaRPr lang="en-US" dirty="0"/>
          </a:p>
        </p:txBody>
      </p:sp>
      <p:pic>
        <p:nvPicPr>
          <p:cNvPr id="7" name="Picture 6" descr="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17" y="1195132"/>
            <a:ext cx="3468251" cy="3006502"/>
          </a:xfrm>
          <a:prstGeom prst="rect">
            <a:avLst/>
          </a:prstGeom>
        </p:spPr>
      </p:pic>
      <p:pic>
        <p:nvPicPr>
          <p:cNvPr id="8" name="Picture 7" descr="1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16" y="4562573"/>
            <a:ext cx="3282752" cy="1883599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>
            <a:off x="6871368" y="4201634"/>
            <a:ext cx="508000" cy="36093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8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via Rest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Multiple </a:t>
            </a:r>
            <a:r>
              <a:rPr lang="en-US" dirty="0"/>
              <a:t>publication workflows:</a:t>
            </a:r>
          </a:p>
          <a:p>
            <a:pPr marL="742950" lvl="1" indent="-342900">
              <a:buFont typeface="Arial"/>
              <a:buChar char="•"/>
            </a:pPr>
            <a:r>
              <a:rPr lang="en-US" dirty="0" smtClean="0"/>
              <a:t>Publish </a:t>
            </a:r>
            <a:r>
              <a:rPr lang="en-US" dirty="0"/>
              <a:t>data already stored on the data </a:t>
            </a:r>
            <a:r>
              <a:rPr lang="en-US" dirty="0" smtClean="0"/>
              <a:t>node</a:t>
            </a:r>
          </a:p>
          <a:p>
            <a:pPr marL="742950" lvl="1" indent="-342900">
              <a:buFont typeface="Arial"/>
              <a:buChar char="•"/>
            </a:pPr>
            <a:r>
              <a:rPr lang="en-US" dirty="0" smtClean="0"/>
              <a:t>Transfer </a:t>
            </a:r>
            <a:r>
              <a:rPr lang="en-US" dirty="0"/>
              <a:t>and publish </a:t>
            </a:r>
            <a:r>
              <a:rPr lang="en-US" dirty="0" smtClean="0"/>
              <a:t>datasets</a:t>
            </a:r>
          </a:p>
          <a:p>
            <a:pPr marL="742950" lvl="1" indent="-342900">
              <a:buFont typeface="Arial"/>
              <a:buChar char="•"/>
            </a:pPr>
            <a:r>
              <a:rPr lang="en-US" dirty="0" err="1" smtClean="0"/>
              <a:t>Unpublish</a:t>
            </a:r>
            <a:r>
              <a:rPr lang="en-US" dirty="0" smtClean="0"/>
              <a:t> </a:t>
            </a:r>
            <a:r>
              <a:rPr lang="en-US" dirty="0"/>
              <a:t>datasets</a:t>
            </a:r>
          </a:p>
          <a:p>
            <a:r>
              <a:rPr lang="en-US" dirty="0" smtClean="0"/>
              <a:t>Additional Features: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Selecting </a:t>
            </a:r>
            <a:r>
              <a:rPr lang="en-US" dirty="0"/>
              <a:t>files to publish using glob </a:t>
            </a:r>
            <a:r>
              <a:rPr lang="en-US" dirty="0" smtClean="0"/>
              <a:t>patterns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Adding </a:t>
            </a:r>
            <a:r>
              <a:rPr lang="en-US" dirty="0"/>
              <a:t>new facet </a:t>
            </a:r>
            <a:r>
              <a:rPr lang="en-US" dirty="0" smtClean="0"/>
              <a:t>values</a:t>
            </a:r>
          </a:p>
          <a:p>
            <a:r>
              <a:rPr lang="en-US" dirty="0" smtClean="0"/>
              <a:t>Client </a:t>
            </a:r>
            <a:r>
              <a:rPr lang="en-US" dirty="0"/>
              <a:t>Python module and sample REST API </a:t>
            </a:r>
            <a:r>
              <a:rPr lang="en-US" dirty="0" smtClean="0"/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273073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Planned for Pub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 </a:t>
            </a:r>
            <a:r>
              <a:rPr lang="en-US" dirty="0"/>
              <a:t>with COG for UI publication to be a feature of </a:t>
            </a:r>
            <a:r>
              <a:rPr lang="en-US" dirty="0" smtClean="0"/>
              <a:t>COG</a:t>
            </a:r>
          </a:p>
          <a:p>
            <a:r>
              <a:rPr lang="en-US" dirty="0" smtClean="0"/>
              <a:t>Add </a:t>
            </a:r>
            <a:r>
              <a:rPr lang="en-US" dirty="0"/>
              <a:t>replicated data publication as a first class flow</a:t>
            </a:r>
          </a:p>
          <a:p>
            <a:r>
              <a:rPr lang="en-US" dirty="0" smtClean="0"/>
              <a:t>Facet </a:t>
            </a:r>
            <a:r>
              <a:rPr lang="en-US" dirty="0"/>
              <a:t>management and </a:t>
            </a:r>
            <a:r>
              <a:rPr lang="en-US" dirty="0" err="1" smtClean="0"/>
              <a:t>esg.ini</a:t>
            </a:r>
            <a:r>
              <a:rPr lang="en-US" dirty="0" smtClean="0"/>
              <a:t> files</a:t>
            </a:r>
          </a:p>
          <a:p>
            <a:r>
              <a:rPr lang="en-US" dirty="0" smtClean="0"/>
              <a:t>Dataset </a:t>
            </a:r>
            <a:r>
              <a:rPr lang="en-US" dirty="0"/>
              <a:t>versioning</a:t>
            </a:r>
          </a:p>
        </p:txBody>
      </p:sp>
    </p:spTree>
    <p:extLst>
      <p:ext uri="{BB962C8B-B14F-4D97-AF65-F5344CB8AC3E}">
        <p14:creationId xmlns:p14="http://schemas.microsoft.com/office/powerpoint/2010/main" val="2681897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</a:t>
            </a:r>
            <a:r>
              <a:rPr lang="en-US" smtClean="0"/>
              <a:t>next for PWT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Understand and reflect changes in granularity: file, variable, ensemble, etc. </a:t>
            </a:r>
            <a:r>
              <a:rPr lang="en-US" dirty="0" err="1" smtClean="0"/>
              <a:t>wrt</a:t>
            </a:r>
            <a:r>
              <a:rPr lang="en-US" dirty="0" smtClean="0"/>
              <a:t> PID</a:t>
            </a:r>
          </a:p>
          <a:p>
            <a:r>
              <a:rPr lang="en-US" dirty="0" smtClean="0"/>
              <a:t>Multiple directory-format support for single project via xml configuration format </a:t>
            </a:r>
            <a:r>
              <a:rPr lang="en-US" dirty="0" err="1" smtClean="0"/>
              <a:t>vs</a:t>
            </a:r>
            <a:r>
              <a:rPr lang="en-US" dirty="0" smtClean="0"/>
              <a:t> multiple </a:t>
            </a:r>
            <a:r>
              <a:rPr lang="en-US" dirty="0" err="1" smtClean="0"/>
              <a:t>esg.ini</a:t>
            </a:r>
            <a:r>
              <a:rPr lang="en-US" dirty="0" smtClean="0"/>
              <a:t> </a:t>
            </a:r>
          </a:p>
          <a:p>
            <a:r>
              <a:rPr lang="en-US" dirty="0" smtClean="0"/>
              <a:t>Changes to support CMIP6 workflow </a:t>
            </a:r>
          </a:p>
          <a:p>
            <a:pPr lvl="1">
              <a:buFont typeface="Arial"/>
              <a:buChar char="•"/>
            </a:pPr>
            <a:r>
              <a:rPr lang="en-US" smtClean="0"/>
              <a:t>PID management</a:t>
            </a:r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dirty="0" smtClean="0"/>
              <a:t>Errata services integration</a:t>
            </a:r>
          </a:p>
          <a:p>
            <a:r>
              <a:rPr lang="en-US" dirty="0" smtClean="0"/>
              <a:t>Implementation of publication test suite, integration with other ESGF software tests, and community adoption</a:t>
            </a:r>
          </a:p>
          <a:p>
            <a:r>
              <a:rPr lang="en-US" dirty="0" smtClean="0"/>
              <a:t>Project-specific QC integration – work with QCWT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Easy case – data went through CMOR adequate test?</a:t>
            </a:r>
          </a:p>
          <a:p>
            <a:r>
              <a:rPr lang="en-US" dirty="0" smtClean="0"/>
              <a:t>More Service users for various projects, please!</a:t>
            </a:r>
          </a:p>
        </p:txBody>
      </p:sp>
    </p:spTree>
    <p:extLst>
      <p:ext uri="{BB962C8B-B14F-4D97-AF65-F5344CB8AC3E}">
        <p14:creationId xmlns:p14="http://schemas.microsoft.com/office/powerpoint/2010/main" val="3926724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015_PPT_UNC_V7.06 (1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1041</TotalTime>
  <Words>483</Words>
  <Application>Microsoft Macintosh PowerPoint</Application>
  <PresentationFormat>On-screen Show (4:3)</PresentationFormat>
  <Paragraphs>70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2015_PPT_UNC_V7.06 (1)</vt:lpstr>
      <vt:lpstr>Publication Working Team</vt:lpstr>
      <vt:lpstr>Who we are</vt:lpstr>
      <vt:lpstr>Major PWT activities</vt:lpstr>
      <vt:lpstr>Publisher in ESGF 2.x</vt:lpstr>
      <vt:lpstr>Publication workflow at IS-ENES</vt:lpstr>
      <vt:lpstr>Dataset Ingestion Service via Web UI</vt:lpstr>
      <vt:lpstr>Service via Rest API</vt:lpstr>
      <vt:lpstr>Work Planned for Pub Services</vt:lpstr>
      <vt:lpstr>What’s next for PWT</vt:lpstr>
      <vt:lpstr>PowerPoint Presentation</vt:lpstr>
    </vt:vector>
  </TitlesOfParts>
  <Company>LLNL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Should not exceed two lines</dc:title>
  <dc:creator>Hadley, Kirk Hadley</dc:creator>
  <cp:lastModifiedBy>Sasha Ames</cp:lastModifiedBy>
  <cp:revision>28</cp:revision>
  <cp:lastPrinted>2015-07-27T18:49:14Z</cp:lastPrinted>
  <dcterms:created xsi:type="dcterms:W3CDTF">2015-07-06T19:43:41Z</dcterms:created>
  <dcterms:modified xsi:type="dcterms:W3CDTF">2015-12-09T16:32:34Z</dcterms:modified>
</cp:coreProperties>
</file>